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2" r:id="rId6"/>
    <p:sldId id="260" r:id="rId7"/>
    <p:sldId id="261" r:id="rId8"/>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D64991C1-ADE4-4D7C-99F3-13F0DF1F47E8}" type="datetimeFigureOut">
              <a:rPr lang="nl-NL" smtClean="0"/>
              <a:t>12-4-2016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F598B8AF-3E6A-4D4D-9055-25A6836B8CD9}"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64991C1-ADE4-4D7C-99F3-13F0DF1F47E8}" type="datetimeFigureOut">
              <a:rPr lang="nl-NL" smtClean="0"/>
              <a:t>12-4-2016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F598B8AF-3E6A-4D4D-9055-25A6836B8CD9}"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64991C1-ADE4-4D7C-99F3-13F0DF1F47E8}" type="datetimeFigureOut">
              <a:rPr lang="nl-NL" smtClean="0"/>
              <a:t>12-4-2016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F598B8AF-3E6A-4D4D-9055-25A6836B8CD9}"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64991C1-ADE4-4D7C-99F3-13F0DF1F47E8}" type="datetimeFigureOut">
              <a:rPr lang="nl-NL" smtClean="0"/>
              <a:t>12-4-2016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F598B8AF-3E6A-4D4D-9055-25A6836B8CD9}"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D64991C1-ADE4-4D7C-99F3-13F0DF1F47E8}" type="datetimeFigureOut">
              <a:rPr lang="nl-NL" smtClean="0"/>
              <a:t>12-4-2016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F598B8AF-3E6A-4D4D-9055-25A6836B8CD9}"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D64991C1-ADE4-4D7C-99F3-13F0DF1F47E8}" type="datetimeFigureOut">
              <a:rPr lang="nl-NL" smtClean="0"/>
              <a:t>12-4-2016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F598B8AF-3E6A-4D4D-9055-25A6836B8CD9}"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D64991C1-ADE4-4D7C-99F3-13F0DF1F47E8}" type="datetimeFigureOut">
              <a:rPr lang="nl-NL" smtClean="0"/>
              <a:t>12-4-2016</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F598B8AF-3E6A-4D4D-9055-25A6836B8CD9}"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D64991C1-ADE4-4D7C-99F3-13F0DF1F47E8}" type="datetimeFigureOut">
              <a:rPr lang="nl-NL" smtClean="0"/>
              <a:t>12-4-2016</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F598B8AF-3E6A-4D4D-9055-25A6836B8CD9}"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D64991C1-ADE4-4D7C-99F3-13F0DF1F47E8}" type="datetimeFigureOut">
              <a:rPr lang="nl-NL" smtClean="0"/>
              <a:t>12-4-2016</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F598B8AF-3E6A-4D4D-9055-25A6836B8CD9}"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64991C1-ADE4-4D7C-99F3-13F0DF1F47E8}" type="datetimeFigureOut">
              <a:rPr lang="nl-NL" smtClean="0"/>
              <a:t>12-4-2016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F598B8AF-3E6A-4D4D-9055-25A6836B8CD9}"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64991C1-ADE4-4D7C-99F3-13F0DF1F47E8}" type="datetimeFigureOut">
              <a:rPr lang="nl-NL" smtClean="0"/>
              <a:t>12-4-2016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F598B8AF-3E6A-4D4D-9055-25A6836B8CD9}"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4991C1-ADE4-4D7C-99F3-13F0DF1F47E8}" type="datetimeFigureOut">
              <a:rPr lang="nl-NL" smtClean="0"/>
              <a:t>12-4-2016</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98B8AF-3E6A-4D4D-9055-25A6836B8CD9}"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cbs.nl/nl-nl/visualisaties/bevolkingspiramid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Hoofdstuk 1(3.1- 8%)</a:t>
            </a:r>
            <a:endParaRPr lang="nl-NL" dirty="0"/>
          </a:p>
        </p:txBody>
      </p:sp>
      <p:sp>
        <p:nvSpPr>
          <p:cNvPr id="3" name="Ondertitel 2"/>
          <p:cNvSpPr>
            <a:spLocks noGrp="1"/>
          </p:cNvSpPr>
          <p:nvPr>
            <p:ph type="subTitle" idx="1"/>
          </p:nvPr>
        </p:nvSpPr>
        <p:spPr/>
        <p:txBody>
          <a:bodyPr>
            <a:normAutofit fontScale="85000" lnSpcReduction="20000"/>
          </a:bodyPr>
          <a:lstStyle/>
          <a:p>
            <a:r>
              <a:rPr lang="nl-NL" dirty="0" smtClean="0"/>
              <a:t>De kandidaat kan voor een beschreven situatie motiveren of een medewerker gebruik kan maken van in het verleden opgebouwde rechten tijdens de levensloopregeling.</a:t>
            </a:r>
            <a:endParaRPr lang="nl-N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Demografie en politiek</a:t>
            </a:r>
            <a:endParaRPr lang="nl-NL" dirty="0"/>
          </a:p>
        </p:txBody>
      </p:sp>
      <p:sp>
        <p:nvSpPr>
          <p:cNvPr id="3" name="Tijdelijke aanduiding voor inhoud 2"/>
          <p:cNvSpPr>
            <a:spLocks noGrp="1"/>
          </p:cNvSpPr>
          <p:nvPr>
            <p:ph idx="1"/>
          </p:nvPr>
        </p:nvSpPr>
        <p:spPr/>
        <p:txBody>
          <a:bodyPr/>
          <a:lstStyle/>
          <a:p>
            <a:r>
              <a:rPr lang="nl-NL" dirty="0" smtClean="0">
                <a:hlinkClick r:id="rId2"/>
              </a:rPr>
              <a:t>Bevolkingspiramide Nederland</a:t>
            </a:r>
            <a:endParaRPr lang="nl-NL" dirty="0" smtClean="0"/>
          </a:p>
          <a:p>
            <a:r>
              <a:rPr lang="nl-NL" dirty="0" smtClean="0"/>
              <a:t>‘Verzekerd van de wieg tot het graf’</a:t>
            </a:r>
          </a:p>
          <a:p>
            <a:r>
              <a:rPr lang="nl-NL" dirty="0" smtClean="0"/>
              <a:t>Trendbreuk levensloopregeling naar </a:t>
            </a:r>
            <a:r>
              <a:rPr lang="nl-NL" dirty="0" err="1" smtClean="0"/>
              <a:t>vitaliteitsregeling</a:t>
            </a:r>
            <a:r>
              <a:rPr lang="nl-NL" dirty="0" smtClean="0"/>
              <a:t>.</a:t>
            </a:r>
          </a:p>
          <a:p>
            <a:endParaRPr lang="nl-NL" dirty="0" smtClean="0"/>
          </a:p>
          <a:p>
            <a:endParaRPr lang="nl-NL" dirty="0"/>
          </a:p>
        </p:txBody>
      </p:sp>
      <p:pic>
        <p:nvPicPr>
          <p:cNvPr id="4" name="Afbeelding 3"/>
          <p:cNvPicPr>
            <a:picLocks noChangeAspect="1"/>
          </p:cNvPicPr>
          <p:nvPr/>
        </p:nvPicPr>
        <p:blipFill>
          <a:blip r:embed="rId3"/>
          <a:stretch>
            <a:fillRect/>
          </a:stretch>
        </p:blipFill>
        <p:spPr>
          <a:xfrm>
            <a:off x="5004048" y="4221088"/>
            <a:ext cx="3456384" cy="219951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Levensloopregeling (2006 – 2011)</a:t>
            </a:r>
            <a:endParaRPr lang="nl-NL" dirty="0"/>
          </a:p>
        </p:txBody>
      </p:sp>
      <p:sp>
        <p:nvSpPr>
          <p:cNvPr id="3" name="Tijdelijke aanduiding voor inhoud 2"/>
          <p:cNvSpPr>
            <a:spLocks noGrp="1"/>
          </p:cNvSpPr>
          <p:nvPr>
            <p:ph idx="1"/>
          </p:nvPr>
        </p:nvSpPr>
        <p:spPr/>
        <p:txBody>
          <a:bodyPr>
            <a:normAutofit fontScale="92500" lnSpcReduction="20000"/>
          </a:bodyPr>
          <a:lstStyle/>
          <a:p>
            <a:r>
              <a:rPr lang="nl-NL" dirty="0" smtClean="0"/>
              <a:t>1 jan 2012 vervallen</a:t>
            </a:r>
          </a:p>
          <a:p>
            <a:r>
              <a:rPr lang="nl-NL" dirty="0" smtClean="0"/>
              <a:t>31 </a:t>
            </a:r>
            <a:r>
              <a:rPr lang="nl-NL" dirty="0" err="1" smtClean="0"/>
              <a:t>dec</a:t>
            </a:r>
            <a:r>
              <a:rPr lang="nl-NL" dirty="0" smtClean="0"/>
              <a:t> 2011 meer dan 3000 euro vallen onder de regeling</a:t>
            </a:r>
          </a:p>
          <a:p>
            <a:r>
              <a:rPr lang="nl-NL" b="1" dirty="0" smtClean="0"/>
              <a:t>Dan nog </a:t>
            </a:r>
            <a:r>
              <a:rPr lang="nl-NL" dirty="0" smtClean="0"/>
              <a:t>12 % van het jaarloon onbelast sparen</a:t>
            </a:r>
          </a:p>
          <a:p>
            <a:pPr>
              <a:buNone/>
            </a:pPr>
            <a:r>
              <a:rPr lang="nl-NL" dirty="0" smtClean="0"/>
              <a:t>    indien  het levensloopsaldo niet meer is dan 210% van het jaarloon van het voorafgaande kalenderjaar.</a:t>
            </a:r>
          </a:p>
          <a:p>
            <a:pPr>
              <a:buNone/>
            </a:pPr>
            <a:endParaRPr lang="nl-NL" dirty="0" smtClean="0"/>
          </a:p>
          <a:p>
            <a:pPr>
              <a:buNone/>
            </a:pPr>
            <a:r>
              <a:rPr lang="nl-NL" dirty="0" smtClean="0"/>
              <a:t>    Geld op -  een geblokkeerde rekening</a:t>
            </a:r>
          </a:p>
          <a:p>
            <a:pPr>
              <a:buNone/>
            </a:pPr>
            <a:r>
              <a:rPr lang="nl-NL" dirty="0" smtClean="0"/>
              <a:t>                   -  premie levensloopproduct</a:t>
            </a:r>
          </a:p>
          <a:p>
            <a:endParaRPr lang="nl-NL" dirty="0"/>
          </a:p>
        </p:txBody>
      </p:sp>
      <p:pic>
        <p:nvPicPr>
          <p:cNvPr id="4" name="Afbeelding 3"/>
          <p:cNvPicPr>
            <a:picLocks noChangeAspect="1"/>
          </p:cNvPicPr>
          <p:nvPr/>
        </p:nvPicPr>
        <p:blipFill>
          <a:blip r:embed="rId2" cstate="print"/>
          <a:stretch>
            <a:fillRect/>
          </a:stretch>
        </p:blipFill>
        <p:spPr>
          <a:xfrm>
            <a:off x="7213997" y="4446588"/>
            <a:ext cx="1650206" cy="210502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628650" y="406401"/>
            <a:ext cx="8119814" cy="5974927"/>
          </a:xfrm>
        </p:spPr>
        <p:txBody>
          <a:bodyPr>
            <a:normAutofit fontScale="77500" lnSpcReduction="20000"/>
          </a:bodyPr>
          <a:lstStyle/>
          <a:p>
            <a:r>
              <a:rPr lang="nl-NL" dirty="0" smtClean="0"/>
              <a:t>Nu onbelast (alle loonheffingen) … later belast !</a:t>
            </a:r>
          </a:p>
          <a:p>
            <a:r>
              <a:rPr lang="nl-NL" dirty="0" smtClean="0"/>
              <a:t>Vanaf 61 jaar geldt de uitkering als loon uit vroegere dienstbetrekking (geen arbeidskorting en WG  geen premies werknemersverzekeringen)</a:t>
            </a:r>
          </a:p>
          <a:p>
            <a:r>
              <a:rPr lang="nl-NL" dirty="0" smtClean="0"/>
              <a:t>Bij opname recht op </a:t>
            </a:r>
            <a:r>
              <a:rPr lang="nl-NL" dirty="0" err="1" smtClean="0"/>
              <a:t>levensloopverlofkorting</a:t>
            </a:r>
            <a:r>
              <a:rPr lang="nl-NL" dirty="0" smtClean="0"/>
              <a:t> (209 (2016) per kalenderjaar met als </a:t>
            </a:r>
            <a:r>
              <a:rPr lang="nl-NL" dirty="0" err="1" smtClean="0"/>
              <a:t>max</a:t>
            </a:r>
            <a:r>
              <a:rPr lang="nl-NL" dirty="0" smtClean="0"/>
              <a:t> het gespaarde bedrag).</a:t>
            </a:r>
          </a:p>
          <a:p>
            <a:r>
              <a:rPr lang="nl-NL" dirty="0" smtClean="0"/>
              <a:t>Sinds 1 jan 2012 geen opbouw levensloopkorting</a:t>
            </a:r>
          </a:p>
          <a:p>
            <a:endParaRPr lang="nl-NL" dirty="0"/>
          </a:p>
          <a:p>
            <a:pPr marL="0" indent="0">
              <a:buNone/>
            </a:pPr>
            <a:r>
              <a:rPr lang="nl-NL" dirty="0" smtClean="0"/>
              <a:t>En waarvoor ?</a:t>
            </a:r>
          </a:p>
          <a:p>
            <a:pPr marL="0" indent="0">
              <a:buNone/>
            </a:pPr>
            <a:endParaRPr lang="nl-NL" dirty="0"/>
          </a:p>
          <a:p>
            <a:pPr marL="0" indent="0">
              <a:buNone/>
            </a:pPr>
            <a:r>
              <a:rPr lang="nl-NL" dirty="0" smtClean="0"/>
              <a:t>	Onbetaald verlof</a:t>
            </a:r>
          </a:p>
          <a:p>
            <a:pPr marL="0" indent="0">
              <a:buNone/>
            </a:pPr>
            <a:r>
              <a:rPr lang="nl-NL" dirty="0" smtClean="0"/>
              <a:t>	Eerder met pensioen</a:t>
            </a:r>
          </a:p>
          <a:p>
            <a:pPr marL="0" indent="0">
              <a:buNone/>
            </a:pPr>
            <a:endParaRPr lang="nl-NL" dirty="0"/>
          </a:p>
          <a:p>
            <a:pPr marL="0" indent="0">
              <a:buNone/>
            </a:pPr>
            <a:r>
              <a:rPr lang="nl-NL" dirty="0" smtClean="0"/>
              <a:t>WG moet meewerken</a:t>
            </a:r>
          </a:p>
          <a:p>
            <a:pPr marL="0" indent="0">
              <a:buNone/>
            </a:pPr>
            <a:r>
              <a:rPr lang="nl-NL" dirty="0" smtClean="0"/>
              <a:t>bij een wettelijk recht</a:t>
            </a:r>
          </a:p>
          <a:p>
            <a:pPr marL="0" indent="0">
              <a:buNone/>
            </a:pPr>
            <a:endParaRPr lang="nl-NL" dirty="0"/>
          </a:p>
        </p:txBody>
      </p:sp>
      <p:pic>
        <p:nvPicPr>
          <p:cNvPr id="4" name="Afbeelding 3"/>
          <p:cNvPicPr>
            <a:picLocks noChangeAspect="1"/>
          </p:cNvPicPr>
          <p:nvPr/>
        </p:nvPicPr>
        <p:blipFill>
          <a:blip r:embed="rId2" cstate="print"/>
          <a:stretch>
            <a:fillRect/>
          </a:stretch>
        </p:blipFill>
        <p:spPr>
          <a:xfrm>
            <a:off x="5110253" y="3501008"/>
            <a:ext cx="3814671" cy="3167555"/>
          </a:xfrm>
          <a:prstGeom prst="rect">
            <a:avLst/>
          </a:prstGeom>
        </p:spPr>
      </p:pic>
    </p:spTree>
    <p:extLst>
      <p:ext uri="{BB962C8B-B14F-4D97-AF65-F5344CB8AC3E}">
        <p14:creationId xmlns:p14="http://schemas.microsoft.com/office/powerpoint/2010/main" val="864210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Spaarloonregeling </a:t>
            </a:r>
            <a:br>
              <a:rPr lang="nl-NL" dirty="0" smtClean="0"/>
            </a:br>
            <a:r>
              <a:rPr lang="nl-NL" dirty="0" smtClean="0"/>
              <a:t>(afgeschaft per 2012)</a:t>
            </a:r>
            <a:endParaRPr lang="nl-NL" dirty="0"/>
          </a:p>
        </p:txBody>
      </p:sp>
      <p:sp>
        <p:nvSpPr>
          <p:cNvPr id="3" name="Tijdelijke aanduiding voor inhoud 2"/>
          <p:cNvSpPr>
            <a:spLocks noGrp="1"/>
          </p:cNvSpPr>
          <p:nvPr>
            <p:ph idx="1"/>
          </p:nvPr>
        </p:nvSpPr>
        <p:spPr/>
        <p:txBody>
          <a:bodyPr/>
          <a:lstStyle/>
          <a:p>
            <a:r>
              <a:rPr lang="nl-NL" dirty="0" smtClean="0"/>
              <a:t>Overgangsrecht tot 1 januari 2016:</a:t>
            </a:r>
          </a:p>
          <a:p>
            <a:pPr>
              <a:buNone/>
            </a:pPr>
            <a:r>
              <a:rPr lang="nl-NL" dirty="0"/>
              <a:t>	</a:t>
            </a:r>
            <a:r>
              <a:rPr lang="nl-NL" dirty="0" smtClean="0"/>
              <a:t>- tegoed belastingvrij opnemen</a:t>
            </a:r>
          </a:p>
          <a:p>
            <a:pPr>
              <a:buNone/>
            </a:pPr>
            <a:r>
              <a:rPr lang="nl-NL" dirty="0"/>
              <a:t>	</a:t>
            </a:r>
            <a:r>
              <a:rPr lang="nl-NL" dirty="0" smtClean="0"/>
              <a:t>- Vrijstelling in box 3</a:t>
            </a:r>
          </a:p>
          <a:p>
            <a:pPr>
              <a:buNone/>
            </a:pPr>
            <a:endParaRPr lang="nl-NL" dirty="0" smtClean="0"/>
          </a:p>
          <a:p>
            <a:pPr>
              <a:buNone/>
            </a:pPr>
            <a:r>
              <a:rPr lang="nl-NL" dirty="0"/>
              <a:t>	</a:t>
            </a:r>
          </a:p>
        </p:txBody>
      </p:sp>
      <p:pic>
        <p:nvPicPr>
          <p:cNvPr id="4" name="Afbeelding 3"/>
          <p:cNvPicPr>
            <a:picLocks noChangeAspect="1"/>
          </p:cNvPicPr>
          <p:nvPr/>
        </p:nvPicPr>
        <p:blipFill>
          <a:blip r:embed="rId2"/>
          <a:stretch>
            <a:fillRect/>
          </a:stretch>
        </p:blipFill>
        <p:spPr>
          <a:xfrm>
            <a:off x="1595437" y="3429000"/>
            <a:ext cx="5953125" cy="334327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Vitaliteitsregeling</a:t>
            </a:r>
            <a:endParaRPr lang="nl-NL" dirty="0"/>
          </a:p>
        </p:txBody>
      </p:sp>
      <p:sp>
        <p:nvSpPr>
          <p:cNvPr id="3" name="Tijdelijke aanduiding voor inhoud 2"/>
          <p:cNvSpPr>
            <a:spLocks noGrp="1"/>
          </p:cNvSpPr>
          <p:nvPr>
            <p:ph idx="1"/>
          </p:nvPr>
        </p:nvSpPr>
        <p:spPr/>
        <p:txBody>
          <a:bodyPr/>
          <a:lstStyle/>
          <a:p>
            <a:r>
              <a:rPr lang="nl-NL" dirty="0" smtClean="0"/>
              <a:t>In plaats van de levensloopregeling (tot 2012) en de spaarloonregeling (tot 2016).</a:t>
            </a:r>
          </a:p>
          <a:p>
            <a:r>
              <a:rPr lang="nl-NL" dirty="0" smtClean="0"/>
              <a:t>Meer en langer werken moet gaan lonen.</a:t>
            </a:r>
          </a:p>
          <a:p>
            <a:r>
              <a:rPr lang="nl-NL" dirty="0" smtClean="0"/>
              <a:t>Doel: Zorg dat werknemers vitaal blijven, zodat ze tot de – steeds later wordende – pensioendatum kunnen doorwerken.</a:t>
            </a:r>
          </a:p>
          <a:p>
            <a:r>
              <a:rPr lang="nl-NL" dirty="0" smtClean="0"/>
              <a:t>Werk op flexibele wijze combineren met  andere activiteiten.</a:t>
            </a:r>
          </a:p>
          <a:p>
            <a:endParaRPr lang="nl-NL" dirty="0"/>
          </a:p>
        </p:txBody>
      </p:sp>
      <p:pic>
        <p:nvPicPr>
          <p:cNvPr id="4" name="Afbeelding 3"/>
          <p:cNvPicPr>
            <a:picLocks noChangeAspect="1"/>
          </p:cNvPicPr>
          <p:nvPr/>
        </p:nvPicPr>
        <p:blipFill>
          <a:blip r:embed="rId2"/>
          <a:stretch>
            <a:fillRect/>
          </a:stretch>
        </p:blipFill>
        <p:spPr>
          <a:xfrm>
            <a:off x="7236296" y="5294174"/>
            <a:ext cx="1907704" cy="156382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106690"/>
          </a:xfrm>
        </p:spPr>
        <p:txBody>
          <a:bodyPr>
            <a:normAutofit/>
          </a:bodyPr>
          <a:lstStyle/>
          <a:p>
            <a:pPr algn="l"/>
            <a:r>
              <a:rPr lang="nl-NL" sz="2400" dirty="0" smtClean="0"/>
              <a:t>De regeling is eenvoudig. </a:t>
            </a:r>
            <a:br>
              <a:rPr lang="nl-NL" sz="2400" dirty="0" smtClean="0"/>
            </a:br>
            <a:r>
              <a:rPr lang="nl-NL" sz="2400" dirty="0" smtClean="0"/>
              <a:t/>
            </a:r>
            <a:br>
              <a:rPr lang="nl-NL" sz="2400" dirty="0" smtClean="0"/>
            </a:br>
            <a:r>
              <a:rPr lang="nl-NL" sz="2400" dirty="0" smtClean="0"/>
              <a:t>Er mag een bedrag uit het bruto loon worden gespaard, tot maximaal € 5.000 per jaar. Dit mag worden gedaan zolang het saldo op 1 januari lager is dan € 20.000.</a:t>
            </a:r>
            <a:br>
              <a:rPr lang="nl-NL" sz="2400" dirty="0" smtClean="0"/>
            </a:br>
            <a:r>
              <a:rPr lang="nl-NL" sz="2400" dirty="0" smtClean="0"/>
              <a:t/>
            </a:r>
            <a:br>
              <a:rPr lang="nl-NL" sz="2400" dirty="0" smtClean="0"/>
            </a:br>
            <a:r>
              <a:rPr lang="nl-NL" sz="2400" dirty="0" smtClean="0"/>
              <a:t>Het saldo kan worden besteed aan wat je wilt en wanneer je wilt. Er zijn geen vast omschreven bestedingsdoelen. </a:t>
            </a:r>
            <a:br>
              <a:rPr lang="nl-NL" sz="2400" dirty="0" smtClean="0"/>
            </a:br>
            <a:r>
              <a:rPr lang="nl-NL" sz="2400" dirty="0" smtClean="0"/>
              <a:t>Uiteraard is opname van het saldo belast. </a:t>
            </a:r>
            <a:br>
              <a:rPr lang="nl-NL" sz="2400" dirty="0" smtClean="0"/>
            </a:br>
            <a:r>
              <a:rPr lang="nl-NL" sz="2400" dirty="0"/>
              <a:t/>
            </a:r>
            <a:br>
              <a:rPr lang="nl-NL" sz="2400" dirty="0"/>
            </a:br>
            <a:r>
              <a:rPr lang="nl-NL" sz="2400" dirty="0" smtClean="0"/>
              <a:t>Het is echter niet de bedoeling om het geld te gebruiken om vervroegd met pensioen te gaan. Daarom mag je na 62 jaar maximaal € 10.000,- opnemen en op 65 jaar moet het op zijn. Het is dus niet bedoeld om eerder te stoppen met werken maar ook niet als aanvulling op je pensioen.</a:t>
            </a:r>
            <a:br>
              <a:rPr lang="nl-NL" sz="2400" dirty="0" smtClean="0"/>
            </a:br>
            <a:endParaRPr lang="nl-NL" sz="2400" dirty="0"/>
          </a:p>
        </p:txBody>
      </p:sp>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TotalTime>
  <Words>232</Words>
  <Application>Microsoft Office PowerPoint</Application>
  <PresentationFormat>Diavoorstelling (4:3)</PresentationFormat>
  <Paragraphs>38</Paragraphs>
  <Slides>7</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7</vt:i4>
      </vt:variant>
    </vt:vector>
  </HeadingPairs>
  <TitlesOfParts>
    <vt:vector size="10" baseType="lpstr">
      <vt:lpstr>Arial</vt:lpstr>
      <vt:lpstr>Calibri</vt:lpstr>
      <vt:lpstr>Office-thema</vt:lpstr>
      <vt:lpstr>Hoofdstuk 1(3.1- 8%)</vt:lpstr>
      <vt:lpstr>Demografie en politiek</vt:lpstr>
      <vt:lpstr>Levensloopregeling (2006 – 2011)</vt:lpstr>
      <vt:lpstr>PowerPoint-presentatie</vt:lpstr>
      <vt:lpstr>Spaarloonregeling  (afgeschaft per 2012)</vt:lpstr>
      <vt:lpstr>Vitaliteitsregeling</vt:lpstr>
      <vt:lpstr>De regeling is eenvoudig.   Er mag een bedrag uit het bruto loon worden gespaard, tot maximaal € 5.000 per jaar. Dit mag worden gedaan zolang het saldo op 1 januari lager is dan € 20.000.  Het saldo kan worden besteed aan wat je wilt en wanneer je wilt. Er zijn geen vast omschreven bestedingsdoelen.  Uiteraard is opname van het saldo belast.   Het is echter niet de bedoeling om het geld te gebruiken om vervroegd met pensioen te gaan. Daarom mag je na 62 jaar maximaal € 10.000,- opnemen en op 65 jaar moet het op zijn. Het is dus niet bedoeld om eerder te stoppen met werken maar ook niet als aanvulling op je pensioen.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Hoofdstuk 1(8%)</dc:title>
  <dc:creator>janwillem</dc:creator>
  <cp:lastModifiedBy>Jan Willem Heuten</cp:lastModifiedBy>
  <cp:revision>6</cp:revision>
  <dcterms:created xsi:type="dcterms:W3CDTF">2016-04-11T15:04:06Z</dcterms:created>
  <dcterms:modified xsi:type="dcterms:W3CDTF">2016-04-12T14:25:40Z</dcterms:modified>
</cp:coreProperties>
</file>